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EB8C0-EAD1-467F-B5A2-1973AB922C5A}" type="datetimeFigureOut">
              <a:rPr lang="en-US" smtClean="0"/>
              <a:t>30-Jun-25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973ACD8-994F-49C4-9BC3-390173A5136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EB8C0-EAD1-467F-B5A2-1973AB922C5A}" type="datetimeFigureOut">
              <a:rPr lang="en-US" smtClean="0"/>
              <a:t>30-Jun-25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3ACD8-994F-49C4-9BC3-390173A513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EB8C0-EAD1-467F-B5A2-1973AB922C5A}" type="datetimeFigureOut">
              <a:rPr lang="en-US" smtClean="0"/>
              <a:t>30-Jun-25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3ACD8-994F-49C4-9BC3-390173A513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EB8C0-EAD1-467F-B5A2-1973AB922C5A}" type="datetimeFigureOut">
              <a:rPr lang="en-US" smtClean="0"/>
              <a:t>30-Jun-25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3ACD8-994F-49C4-9BC3-390173A5136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EB8C0-EAD1-467F-B5A2-1973AB922C5A}" type="datetimeFigureOut">
              <a:rPr lang="en-US" smtClean="0"/>
              <a:t>30-Jun-25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973ACD8-994F-49C4-9BC3-390173A5136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EB8C0-EAD1-467F-B5A2-1973AB922C5A}" type="datetimeFigureOut">
              <a:rPr lang="en-US" smtClean="0"/>
              <a:t>30-Jun-25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3ACD8-994F-49C4-9BC3-390173A5136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EB8C0-EAD1-467F-B5A2-1973AB922C5A}" type="datetimeFigureOut">
              <a:rPr lang="en-US" smtClean="0"/>
              <a:t>30-Jun-25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3ACD8-994F-49C4-9BC3-390173A5136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EB8C0-EAD1-467F-B5A2-1973AB922C5A}" type="datetimeFigureOut">
              <a:rPr lang="en-US" smtClean="0"/>
              <a:t>30-Jun-25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3ACD8-994F-49C4-9BC3-390173A513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EB8C0-EAD1-467F-B5A2-1973AB922C5A}" type="datetimeFigureOut">
              <a:rPr lang="en-US" smtClean="0"/>
              <a:t>30-Jun-25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3ACD8-994F-49C4-9BC3-390173A513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EB8C0-EAD1-467F-B5A2-1973AB922C5A}" type="datetimeFigureOut">
              <a:rPr lang="en-US" smtClean="0"/>
              <a:t>30-Jun-25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3ACD8-994F-49C4-9BC3-390173A5136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EB8C0-EAD1-467F-B5A2-1973AB922C5A}" type="datetimeFigureOut">
              <a:rPr lang="en-US" smtClean="0"/>
              <a:t>30-Jun-25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973ACD8-994F-49C4-9BC3-390173A5136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69EB8C0-EAD1-467F-B5A2-1973AB922C5A}" type="datetimeFigureOut">
              <a:rPr lang="en-US" smtClean="0"/>
              <a:t>30-Jun-25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973ACD8-994F-49C4-9BC3-390173A5136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Class-VII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smtClean="0"/>
              <a:t>dvanced features in excel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381000"/>
            <a:ext cx="77724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b="1" dirty="0" smtClean="0"/>
              <a:t>How do you apply a formula to all cells in a column?</a:t>
            </a:r>
            <a:br>
              <a:rPr lang="en-US" sz="4000" b="1" dirty="0" smtClean="0"/>
            </a:br>
            <a:r>
              <a:rPr lang="en-US" sz="4000" b="1" dirty="0" smtClean="0"/>
              <a:t>a) Use Ctrl + F</a:t>
            </a:r>
            <a:br>
              <a:rPr lang="en-US" sz="4000" b="1" dirty="0" smtClean="0"/>
            </a:br>
            <a:r>
              <a:rPr lang="en-US" sz="4000" b="1" dirty="0" smtClean="0"/>
              <a:t>b) Copy and paste</a:t>
            </a:r>
            <a:br>
              <a:rPr lang="en-US" sz="4000" b="1" dirty="0" smtClean="0"/>
            </a:br>
            <a:r>
              <a:rPr lang="en-US" sz="4000" b="1" dirty="0" smtClean="0"/>
              <a:t>c) Right-click and select Apply Formula</a:t>
            </a:r>
            <a:br>
              <a:rPr lang="en-US" sz="4000" b="1" dirty="0" smtClean="0"/>
            </a:br>
            <a:r>
              <a:rPr lang="en-US" sz="4000" b="1" dirty="0" smtClean="0"/>
              <a:t>d) Drag the fill handle down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381000"/>
            <a:ext cx="77724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b="1" dirty="0" smtClean="0"/>
              <a:t>How can you quickly select an entire column in Excel?</a:t>
            </a:r>
            <a:br>
              <a:rPr lang="en-US" sz="4000" b="1" dirty="0" smtClean="0"/>
            </a:br>
            <a:r>
              <a:rPr lang="en-US" sz="4000" b="1" dirty="0" smtClean="0"/>
              <a:t>a) Press Alt + C</a:t>
            </a:r>
            <a:br>
              <a:rPr lang="en-US" sz="4000" b="1" dirty="0" smtClean="0"/>
            </a:br>
            <a:r>
              <a:rPr lang="en-US" sz="4000" b="1" dirty="0" smtClean="0"/>
              <a:t>b) Press Ctrl + C</a:t>
            </a:r>
            <a:br>
              <a:rPr lang="en-US" sz="4000" b="1" dirty="0" smtClean="0"/>
            </a:br>
            <a:r>
              <a:rPr lang="en-US" sz="4000" b="1" dirty="0" smtClean="0"/>
              <a:t>c) Click on the column header</a:t>
            </a:r>
            <a:br>
              <a:rPr lang="en-US" sz="4000" b="1" dirty="0" smtClean="0"/>
            </a:br>
            <a:r>
              <a:rPr lang="en-US" sz="4000" b="1" dirty="0" smtClean="0"/>
              <a:t>d) Double-click any cell in the column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381000"/>
            <a:ext cx="77724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b="1" dirty="0" smtClean="0"/>
              <a:t>What does the IF function do?</a:t>
            </a:r>
            <a:br>
              <a:rPr lang="en-US" sz="4000" b="1" dirty="0" smtClean="0"/>
            </a:br>
            <a:r>
              <a:rPr lang="en-US" sz="4000" b="1" dirty="0" smtClean="0"/>
              <a:t>a) Formats cells</a:t>
            </a:r>
            <a:br>
              <a:rPr lang="en-US" sz="4000" b="1" dirty="0" smtClean="0"/>
            </a:br>
            <a:r>
              <a:rPr lang="en-US" sz="4000" b="1" dirty="0" smtClean="0"/>
              <a:t>b) Performs logical tests</a:t>
            </a:r>
            <a:br>
              <a:rPr lang="en-US" sz="4000" b="1" dirty="0" smtClean="0"/>
            </a:br>
            <a:r>
              <a:rPr lang="en-US" sz="4000" b="1" dirty="0" smtClean="0"/>
              <a:t>c) Finds average values</a:t>
            </a:r>
            <a:br>
              <a:rPr lang="en-US" sz="4000" b="1" dirty="0" smtClean="0"/>
            </a:br>
            <a:r>
              <a:rPr lang="en-US" sz="4000" b="1" dirty="0" smtClean="0"/>
              <a:t>d) Sorts data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381000"/>
            <a:ext cx="7772400" cy="5638800"/>
          </a:xfrm>
        </p:spPr>
        <p:txBody>
          <a:bodyPr/>
          <a:lstStyle/>
          <a:p>
            <a:pPr>
              <a:buNone/>
            </a:pPr>
            <a:r>
              <a:rPr lang="en-US" sz="4400" dirty="0" smtClean="0"/>
              <a:t>Which tab in the Excel ribbon contains the "Sort &amp; Filter" tool?</a:t>
            </a:r>
          </a:p>
          <a:p>
            <a:pPr>
              <a:buNone/>
            </a:pPr>
            <a:r>
              <a:rPr lang="en-US" sz="4400" dirty="0" smtClean="0"/>
              <a:t>  a</a:t>
            </a:r>
            <a:r>
              <a:rPr lang="en-US" sz="4400" dirty="0" smtClean="0"/>
              <a:t>) Home</a:t>
            </a:r>
            <a:br>
              <a:rPr lang="en-US" sz="4400" dirty="0" smtClean="0"/>
            </a:br>
            <a:r>
              <a:rPr lang="en-US" sz="4400" dirty="0" smtClean="0"/>
              <a:t>b) Insert</a:t>
            </a:r>
            <a:br>
              <a:rPr lang="en-US" sz="4400" dirty="0" smtClean="0"/>
            </a:br>
            <a:r>
              <a:rPr lang="en-US" sz="4400" dirty="0" smtClean="0"/>
              <a:t>c) Data</a:t>
            </a:r>
            <a:br>
              <a:rPr lang="en-US" sz="4400" dirty="0" smtClean="0"/>
            </a:br>
            <a:r>
              <a:rPr lang="en-US" sz="4400" dirty="0" smtClean="0"/>
              <a:t>d) View</a:t>
            </a:r>
          </a:p>
          <a:p>
            <a:pPr>
              <a:buNone/>
            </a:pPr>
            <a:endParaRPr lang="en-US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381000"/>
            <a:ext cx="7772400" cy="5638800"/>
          </a:xfrm>
        </p:spPr>
        <p:txBody>
          <a:bodyPr/>
          <a:lstStyle/>
          <a:p>
            <a:pPr fontAlgn="ctr">
              <a:buNone/>
            </a:pPr>
            <a:r>
              <a:rPr lang="en-US" sz="4400" dirty="0" smtClean="0"/>
              <a:t>What is the maximum number of characters a cell in Excel can hold?</a:t>
            </a:r>
          </a:p>
          <a:p>
            <a:pPr>
              <a:buNone/>
            </a:pPr>
            <a:r>
              <a:rPr lang="en-US" sz="4400" dirty="0" smtClean="0"/>
              <a:t> a</a:t>
            </a:r>
            <a:r>
              <a:rPr lang="en-US" sz="4400" dirty="0" smtClean="0"/>
              <a:t>) 255</a:t>
            </a:r>
            <a:br>
              <a:rPr lang="en-US" sz="4400" dirty="0" smtClean="0"/>
            </a:br>
            <a:r>
              <a:rPr lang="en-US" sz="4400" dirty="0" smtClean="0"/>
              <a:t>b) 1024</a:t>
            </a:r>
            <a:br>
              <a:rPr lang="en-US" sz="4400" dirty="0" smtClean="0"/>
            </a:br>
            <a:r>
              <a:rPr lang="en-US" sz="4400" dirty="0" smtClean="0"/>
              <a:t>c) 32767</a:t>
            </a:r>
            <a:br>
              <a:rPr lang="en-US" sz="4400" dirty="0" smtClean="0"/>
            </a:br>
            <a:r>
              <a:rPr lang="en-US" sz="4400" dirty="0" smtClean="0"/>
              <a:t>d) 1048576</a:t>
            </a:r>
          </a:p>
          <a:p>
            <a:pPr>
              <a:buNone/>
            </a:pPr>
            <a:endParaRPr lang="en-US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381000"/>
            <a:ext cx="7772400" cy="5638800"/>
          </a:xfrm>
        </p:spPr>
        <p:txBody>
          <a:bodyPr/>
          <a:lstStyle/>
          <a:p>
            <a:pPr>
              <a:buNone/>
            </a:pPr>
            <a:r>
              <a:rPr lang="en-US" sz="4400" dirty="0" smtClean="0"/>
              <a:t>What does the term "cell address" refer to in Excel?</a:t>
            </a:r>
          </a:p>
          <a:p>
            <a:pPr>
              <a:buNone/>
            </a:pPr>
            <a:r>
              <a:rPr lang="en-US" sz="4400" dirty="0" smtClean="0"/>
              <a:t> a</a:t>
            </a:r>
            <a:r>
              <a:rPr lang="en-US" sz="4400" dirty="0" smtClean="0"/>
              <a:t>) The color of a cell</a:t>
            </a:r>
            <a:br>
              <a:rPr lang="en-US" sz="4400" dirty="0" smtClean="0"/>
            </a:br>
            <a:r>
              <a:rPr lang="en-US" sz="4400" dirty="0" smtClean="0"/>
              <a:t>b) The content of a cell</a:t>
            </a:r>
            <a:br>
              <a:rPr lang="en-US" sz="4400" dirty="0" smtClean="0"/>
            </a:br>
            <a:r>
              <a:rPr lang="en-US" sz="4400" dirty="0" smtClean="0"/>
              <a:t>c) The location of a cell on the worksheet (e.g., A1, B5)</a:t>
            </a:r>
            <a:br>
              <a:rPr lang="en-US" sz="4400" dirty="0" smtClean="0"/>
            </a:br>
            <a:r>
              <a:rPr lang="en-US" sz="4400" dirty="0" smtClean="0"/>
              <a:t>d) The size of a cell</a:t>
            </a:r>
          </a:p>
          <a:p>
            <a:pPr>
              <a:buNone/>
            </a:pPr>
            <a:endParaRPr lang="en-US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381000"/>
            <a:ext cx="77724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b="1" dirty="0" smtClean="0"/>
              <a:t>How many rows are there in an Excel worksheet?</a:t>
            </a:r>
            <a:endParaRPr lang="en-US" sz="4000" dirty="0" smtClean="0"/>
          </a:p>
          <a:p>
            <a:pPr lvl="1">
              <a:buNone/>
            </a:pPr>
            <a:r>
              <a:rPr lang="en-US" sz="4000" dirty="0" smtClean="0"/>
              <a:t>a) 256</a:t>
            </a:r>
          </a:p>
          <a:p>
            <a:pPr lvl="1">
              <a:buNone/>
            </a:pPr>
            <a:r>
              <a:rPr lang="en-US" sz="4000" dirty="0" smtClean="0"/>
              <a:t>b) 1024</a:t>
            </a:r>
          </a:p>
          <a:p>
            <a:pPr lvl="1">
              <a:buNone/>
            </a:pPr>
            <a:r>
              <a:rPr lang="en-US" sz="4000" dirty="0" smtClean="0"/>
              <a:t>c) 1048576</a:t>
            </a:r>
          </a:p>
          <a:p>
            <a:pPr lvl="1" fontAlgn="ctr">
              <a:buNone/>
            </a:pPr>
            <a:r>
              <a:rPr lang="en-US" sz="4000" dirty="0" smtClean="0"/>
              <a:t>d) 16384</a:t>
            </a:r>
          </a:p>
          <a:p>
            <a:pPr>
              <a:buNone/>
            </a:pPr>
            <a:endParaRPr lang="en-US" sz="6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381000"/>
            <a:ext cx="77724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b="1" dirty="0" smtClean="0"/>
              <a:t>How </a:t>
            </a:r>
            <a:r>
              <a:rPr lang="en-US" sz="3600" b="1" dirty="0" smtClean="0"/>
              <a:t>many columns are there in an Excel worksheet?</a:t>
            </a:r>
            <a:endParaRPr lang="en-US" sz="3600" dirty="0" smtClean="0"/>
          </a:p>
          <a:p>
            <a:pPr lvl="1">
              <a:buNone/>
            </a:pPr>
            <a:r>
              <a:rPr lang="en-US" sz="3600" dirty="0" smtClean="0"/>
              <a:t>a) 256</a:t>
            </a:r>
          </a:p>
          <a:p>
            <a:pPr lvl="1">
              <a:buNone/>
            </a:pPr>
            <a:r>
              <a:rPr lang="en-US" sz="3600" dirty="0" smtClean="0"/>
              <a:t>b) 1024</a:t>
            </a:r>
          </a:p>
          <a:p>
            <a:pPr lvl="1">
              <a:buNone/>
            </a:pPr>
            <a:r>
              <a:rPr lang="en-US" sz="3600" dirty="0" smtClean="0"/>
              <a:t>c) 1048576</a:t>
            </a:r>
          </a:p>
          <a:p>
            <a:pPr lvl="1">
              <a:buNone/>
            </a:pPr>
            <a:r>
              <a:rPr lang="en-US" sz="3600" dirty="0" smtClean="0"/>
              <a:t>d) 16384</a:t>
            </a:r>
          </a:p>
          <a:p>
            <a:pPr>
              <a:buNone/>
            </a:pPr>
            <a:endParaRPr lang="en-US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381000"/>
            <a:ext cx="7772400" cy="5638800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smtClean="0"/>
              <a:t>Who invented MS Excel and in which year?</a:t>
            </a:r>
            <a:r>
              <a:rPr lang="en-US" sz="4400" b="1" dirty="0" smtClean="0">
                <a:solidFill>
                  <a:srgbClr val="FF0000"/>
                </a:solidFill>
              </a:rPr>
              <a:t/>
            </a:r>
            <a:br>
              <a:rPr lang="en-US" sz="4400" b="1" dirty="0" smtClean="0">
                <a:solidFill>
                  <a:srgbClr val="FF0000"/>
                </a:solidFill>
              </a:rPr>
            </a:br>
            <a:r>
              <a:rPr lang="en-US" sz="4400" b="1" dirty="0" smtClean="0">
                <a:solidFill>
                  <a:srgbClr val="FF0000"/>
                </a:solidFill>
              </a:rPr>
              <a:t>a) Richard </a:t>
            </a:r>
            <a:r>
              <a:rPr lang="en-US" sz="4400" b="1" dirty="0" err="1" smtClean="0">
                <a:solidFill>
                  <a:srgbClr val="FF0000"/>
                </a:solidFill>
              </a:rPr>
              <a:t>Brodie</a:t>
            </a:r>
            <a:r>
              <a:rPr lang="en-US" sz="4400" b="1" dirty="0" smtClean="0">
                <a:solidFill>
                  <a:srgbClr val="FF0000"/>
                </a:solidFill>
              </a:rPr>
              <a:t>, 1985</a:t>
            </a:r>
            <a:br>
              <a:rPr lang="en-US" sz="4400" b="1" dirty="0" smtClean="0">
                <a:solidFill>
                  <a:srgbClr val="FF0000"/>
                </a:solidFill>
              </a:rPr>
            </a:br>
            <a:r>
              <a:rPr lang="en-US" sz="4400" b="1" dirty="0" smtClean="0">
                <a:solidFill>
                  <a:srgbClr val="FF0000"/>
                </a:solidFill>
              </a:rPr>
              <a:t>b) Steve Jobs, 1985</a:t>
            </a:r>
            <a:br>
              <a:rPr lang="en-US" sz="4400" b="1" dirty="0" smtClean="0">
                <a:solidFill>
                  <a:srgbClr val="FF0000"/>
                </a:solidFill>
              </a:rPr>
            </a:br>
            <a:r>
              <a:rPr lang="en-US" sz="4400" b="1" dirty="0" smtClean="0">
                <a:solidFill>
                  <a:srgbClr val="FF0000"/>
                </a:solidFill>
              </a:rPr>
              <a:t>c) Bill Gates, 1983</a:t>
            </a:r>
            <a:br>
              <a:rPr lang="en-US" sz="4400" b="1" dirty="0" smtClean="0">
                <a:solidFill>
                  <a:srgbClr val="FF0000"/>
                </a:solidFill>
              </a:rPr>
            </a:br>
            <a:r>
              <a:rPr lang="en-US" sz="4400" b="1" dirty="0" smtClean="0">
                <a:solidFill>
                  <a:srgbClr val="FF0000"/>
                </a:solidFill>
              </a:rPr>
              <a:t>d) Gary </a:t>
            </a:r>
            <a:r>
              <a:rPr lang="en-US" sz="4400" b="1" dirty="0" err="1" smtClean="0">
                <a:solidFill>
                  <a:srgbClr val="FF0000"/>
                </a:solidFill>
              </a:rPr>
              <a:t>Kildall</a:t>
            </a:r>
            <a:r>
              <a:rPr lang="en-US" sz="4400" b="1" dirty="0" smtClean="0">
                <a:solidFill>
                  <a:srgbClr val="FF0000"/>
                </a:solidFill>
              </a:rPr>
              <a:t>, 1980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381000"/>
            <a:ext cx="77724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b="1" dirty="0" smtClean="0"/>
              <a:t> What is the default file extension for an Excel workbook?</a:t>
            </a:r>
            <a:br>
              <a:rPr lang="en-US" sz="4000" b="1" dirty="0" smtClean="0"/>
            </a:br>
            <a:r>
              <a:rPr lang="en-US" sz="4000" b="1" dirty="0" smtClean="0"/>
              <a:t>a) .</a:t>
            </a:r>
            <a:r>
              <a:rPr lang="en-US" sz="4000" b="1" dirty="0" err="1" smtClean="0"/>
              <a:t>xlsx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>b) .</a:t>
            </a:r>
            <a:r>
              <a:rPr lang="en-US" sz="4000" b="1" dirty="0" err="1" smtClean="0"/>
              <a:t>xls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>c) .txt</a:t>
            </a:r>
            <a:br>
              <a:rPr lang="en-US" sz="4000" b="1" dirty="0" smtClean="0"/>
            </a:br>
            <a:r>
              <a:rPr lang="en-US" sz="4000" b="1" dirty="0" smtClean="0"/>
              <a:t>d) .</a:t>
            </a:r>
            <a:r>
              <a:rPr lang="en-US" sz="4000" b="1" dirty="0" err="1" smtClean="0"/>
              <a:t>csv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381000"/>
            <a:ext cx="77724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b="1" dirty="0" smtClean="0"/>
              <a:t>What function is used to calculate the sum of a range of cells?</a:t>
            </a:r>
            <a:br>
              <a:rPr lang="en-US" sz="4000" b="1" dirty="0" smtClean="0"/>
            </a:br>
            <a:r>
              <a:rPr lang="en-US" sz="4000" b="1" dirty="0" smtClean="0"/>
              <a:t>a) ADD</a:t>
            </a:r>
            <a:br>
              <a:rPr lang="en-US" sz="4000" b="1" dirty="0" smtClean="0"/>
            </a:br>
            <a:r>
              <a:rPr lang="en-US" sz="4000" b="1" dirty="0" smtClean="0"/>
              <a:t>b) SUM</a:t>
            </a:r>
            <a:br>
              <a:rPr lang="en-US" sz="4000" b="1" dirty="0" smtClean="0"/>
            </a:br>
            <a:r>
              <a:rPr lang="en-US" sz="4000" b="1" dirty="0" smtClean="0"/>
              <a:t>c) AVERAGE</a:t>
            </a:r>
            <a:br>
              <a:rPr lang="en-US" sz="4000" b="1" dirty="0" smtClean="0"/>
            </a:br>
            <a:r>
              <a:rPr lang="en-US" sz="4000" b="1" dirty="0" smtClean="0"/>
              <a:t>d) COUNT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381000"/>
            <a:ext cx="77724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b="1" dirty="0" smtClean="0"/>
              <a:t>What is the purpose of the Filter feature in Excel?</a:t>
            </a:r>
            <a:br>
              <a:rPr lang="en-US" sz="4000" b="1" dirty="0" smtClean="0"/>
            </a:br>
            <a:r>
              <a:rPr lang="en-US" sz="4000" b="1" dirty="0" smtClean="0"/>
              <a:t>a) To sort the data</a:t>
            </a:r>
            <a:br>
              <a:rPr lang="en-US" sz="4000" b="1" dirty="0" smtClean="0"/>
            </a:br>
            <a:r>
              <a:rPr lang="en-US" sz="4000" b="1" dirty="0" smtClean="0"/>
              <a:t>b) To delete data</a:t>
            </a:r>
            <a:br>
              <a:rPr lang="en-US" sz="4000" b="1" dirty="0" smtClean="0"/>
            </a:br>
            <a:r>
              <a:rPr lang="en-US" sz="4000" b="1" dirty="0" smtClean="0"/>
              <a:t>c) To display only the data that meets certain criteria</a:t>
            </a:r>
            <a:br>
              <a:rPr lang="en-US" sz="4000" b="1" dirty="0" smtClean="0"/>
            </a:br>
            <a:r>
              <a:rPr lang="en-US" sz="4000" b="1" dirty="0" smtClean="0"/>
              <a:t>d) To add rows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381000"/>
            <a:ext cx="7772400" cy="5638800"/>
          </a:xfrm>
        </p:spPr>
        <p:txBody>
          <a:bodyPr/>
          <a:lstStyle/>
          <a:p>
            <a:pPr>
              <a:buNone/>
            </a:pPr>
            <a:r>
              <a:rPr lang="en-US" sz="4400" b="1" dirty="0" smtClean="0"/>
              <a:t>How do you start a formula in Excel?</a:t>
            </a:r>
            <a:br>
              <a:rPr lang="en-US" sz="4400" b="1" dirty="0" smtClean="0"/>
            </a:br>
            <a:r>
              <a:rPr lang="en-US" sz="4400" b="1" dirty="0" smtClean="0"/>
              <a:t>a) By typing @</a:t>
            </a:r>
            <a:br>
              <a:rPr lang="en-US" sz="4400" b="1" dirty="0" smtClean="0"/>
            </a:br>
            <a:r>
              <a:rPr lang="en-US" sz="4400" b="1" dirty="0" smtClean="0"/>
              <a:t>b) By typing #</a:t>
            </a:r>
            <a:br>
              <a:rPr lang="en-US" sz="4400" b="1" dirty="0" smtClean="0"/>
            </a:br>
            <a:r>
              <a:rPr lang="en-US" sz="4400" b="1" dirty="0" smtClean="0"/>
              <a:t>c) By typing +</a:t>
            </a:r>
            <a:br>
              <a:rPr lang="en-US" sz="4400" b="1" dirty="0" smtClean="0"/>
            </a:br>
            <a:r>
              <a:rPr lang="en-US" sz="4400" b="1" dirty="0" smtClean="0"/>
              <a:t>d) By typing =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381000"/>
            <a:ext cx="77724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b="1" dirty="0" smtClean="0"/>
              <a:t>How do you insert a new worksheet in an Excel workbook?</a:t>
            </a:r>
            <a:br>
              <a:rPr lang="en-US" sz="4000" b="1" dirty="0" smtClean="0"/>
            </a:br>
            <a:r>
              <a:rPr lang="en-US" sz="4000" b="1" dirty="0" smtClean="0"/>
              <a:t>a) Press Ctrl + N</a:t>
            </a:r>
            <a:br>
              <a:rPr lang="en-US" sz="4000" b="1" dirty="0" smtClean="0"/>
            </a:br>
            <a:r>
              <a:rPr lang="en-US" sz="4000" b="1" dirty="0" smtClean="0"/>
              <a:t>b) Right-click on a worksheet tab and select Insert</a:t>
            </a:r>
            <a:br>
              <a:rPr lang="en-US" sz="4000" b="1" dirty="0" smtClean="0"/>
            </a:br>
            <a:r>
              <a:rPr lang="en-US" sz="4000" b="1" dirty="0" smtClean="0"/>
              <a:t>c) Right-click on the cell and select Insert</a:t>
            </a:r>
            <a:br>
              <a:rPr lang="en-US" sz="4000" b="1" dirty="0" smtClean="0"/>
            </a:br>
            <a:r>
              <a:rPr lang="en-US" sz="4000" b="1" dirty="0" smtClean="0"/>
              <a:t>d) Use the Insert tab in the Ribbon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381000"/>
            <a:ext cx="77724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b="1" dirty="0" smtClean="0"/>
              <a:t> What is an Excel Worksheet?</a:t>
            </a:r>
            <a:br>
              <a:rPr lang="en-US" sz="4000" b="1" dirty="0" smtClean="0"/>
            </a:br>
            <a:r>
              <a:rPr lang="en-US" sz="4000" b="1" dirty="0" smtClean="0"/>
              <a:t>a) A collection of multiple spreadsheets</a:t>
            </a:r>
            <a:br>
              <a:rPr lang="en-US" sz="4000" b="1" dirty="0" smtClean="0"/>
            </a:br>
            <a:r>
              <a:rPr lang="en-US" sz="4000" b="1" dirty="0" smtClean="0"/>
              <a:t>b) A single sheet within an Excel workbook</a:t>
            </a:r>
            <a:br>
              <a:rPr lang="en-US" sz="4000" b="1" dirty="0" smtClean="0"/>
            </a:br>
            <a:r>
              <a:rPr lang="en-US" sz="4000" b="1" dirty="0" smtClean="0"/>
              <a:t>c) A chart tool in Excel</a:t>
            </a:r>
            <a:br>
              <a:rPr lang="en-US" sz="4000" b="1" dirty="0" smtClean="0"/>
            </a:br>
            <a:r>
              <a:rPr lang="en-US" sz="4000" b="1" dirty="0" smtClean="0"/>
              <a:t>d) A type of formula for calculations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381000"/>
            <a:ext cx="7772400" cy="5638800"/>
          </a:xfrm>
        </p:spPr>
        <p:txBody>
          <a:bodyPr/>
          <a:lstStyle/>
          <a:p>
            <a:pPr>
              <a:buNone/>
            </a:pPr>
            <a:r>
              <a:rPr lang="en-US" sz="4400" b="1" dirty="0" smtClean="0"/>
              <a:t>What is an Excel Workbook?</a:t>
            </a:r>
            <a:br>
              <a:rPr lang="en-US" sz="4400" b="1" dirty="0" smtClean="0"/>
            </a:br>
            <a:r>
              <a:rPr lang="en-US" sz="4400" b="1" dirty="0" smtClean="0"/>
              <a:t>a) A formula for calculations</a:t>
            </a:r>
            <a:br>
              <a:rPr lang="en-US" sz="4400" b="1" dirty="0" smtClean="0"/>
            </a:br>
            <a:r>
              <a:rPr lang="en-US" sz="4400" b="1" dirty="0" smtClean="0"/>
              <a:t>b) A collection of worksheets in a single file</a:t>
            </a:r>
            <a:br>
              <a:rPr lang="en-US" sz="4400" b="1" dirty="0" smtClean="0"/>
            </a:br>
            <a:r>
              <a:rPr lang="en-US" sz="4400" b="1" dirty="0" smtClean="0"/>
              <a:t>c) A type of chart in Excel</a:t>
            </a:r>
            <a:br>
              <a:rPr lang="en-US" sz="4400" b="1" dirty="0" smtClean="0"/>
            </a:br>
            <a:r>
              <a:rPr lang="en-US" sz="4400" b="1" dirty="0" smtClean="0"/>
              <a:t>d) A single sheet in Excel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17</TotalTime>
  <Words>201</Words>
  <Application>Microsoft Office PowerPoint</Application>
  <PresentationFormat>On-screen Show (4:3)</PresentationFormat>
  <Paragraphs>29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Equity</vt:lpstr>
      <vt:lpstr>Advanced features in excel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Advanced features in excel</dc:title>
  <dc:creator>System_For All</dc:creator>
  <cp:lastModifiedBy>System_For All</cp:lastModifiedBy>
  <cp:revision>2</cp:revision>
  <dcterms:created xsi:type="dcterms:W3CDTF">2025-06-30T08:54:06Z</dcterms:created>
  <dcterms:modified xsi:type="dcterms:W3CDTF">2025-06-30T09:11:50Z</dcterms:modified>
</cp:coreProperties>
</file>